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91" r:id="rId1"/>
  </p:sldMasterIdLst>
  <p:notesMasterIdLst>
    <p:notesMasterId r:id="rId10"/>
  </p:notesMasterIdLst>
  <p:handoutMasterIdLst>
    <p:handoutMasterId r:id="rId11"/>
  </p:handoutMasterIdLst>
  <p:sldIdLst>
    <p:sldId id="474" r:id="rId2"/>
    <p:sldId id="259" r:id="rId3"/>
    <p:sldId id="391" r:id="rId4"/>
    <p:sldId id="413" r:id="rId5"/>
    <p:sldId id="562" r:id="rId6"/>
    <p:sldId id="563" r:id="rId7"/>
    <p:sldId id="400" r:id="rId8"/>
    <p:sldId id="401" r:id="rId9"/>
  </p:sldIdLst>
  <p:sldSz cx="9144000" cy="5143500" type="screen16x9"/>
  <p:notesSz cx="9144000" cy="6858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B156977C-C967-5145-8E20-0A48603001F0}">
          <p14:sldIdLst>
            <p14:sldId id="474"/>
            <p14:sldId id="259"/>
            <p14:sldId id="391"/>
            <p14:sldId id="413"/>
            <p14:sldId id="562"/>
            <p14:sldId id="563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EBD7E3"/>
    <a:srgbClr val="F8EDE6"/>
    <a:srgbClr val="4F1870"/>
    <a:srgbClr val="EBD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2"/>
    <p:restoredTop sz="92330"/>
  </p:normalViewPr>
  <p:slideViewPr>
    <p:cSldViewPr snapToGrid="0" snapToObjects="1">
      <p:cViewPr varScale="1">
        <p:scale>
          <a:sx n="144" d="100"/>
          <a:sy n="144" d="100"/>
        </p:scale>
        <p:origin x="157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92608" y="6528816"/>
            <a:ext cx="451104" cy="1714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Arial" panose="020B0604020202020204" pitchFamily="34" charset="0"/>
                <a:ea typeface="IBM Plex Sans Light" charset="0"/>
                <a:cs typeface="Arial" panose="020B0604020202020204" pitchFamily="34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Arial" panose="020B0604020202020204" pitchFamily="34" charset="0"/>
              <a:ea typeface="IBM Plex Sans Light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841248" y="6528816"/>
            <a:ext cx="4876800" cy="1714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ea typeface="IBM Plex Sans Light" charset="0"/>
                <a:cs typeface="Arial" panose="020B0604020202020204" pitchFamily="34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67088" y="171450"/>
            <a:ext cx="2409825" cy="1355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2608" y="1685925"/>
            <a:ext cx="8558784" cy="461962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2608" y="6528816"/>
            <a:ext cx="451104" cy="1714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41248" y="6528816"/>
            <a:ext cx="4876800" cy="1714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Medm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1323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82f6ebee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dirty="0"/>
              <a:t>Who am I? I work on open source Istio. I am on the Technical Oversight Committee as well the the Test and Release WG Lead. I also help with documentation PRs. Currently, I am the number 2 contributor for Istio with nearly 20,000 contributions.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95" name="Google Shape;95;g2882f6ebee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67088" y="171450"/>
            <a:ext cx="2409825" cy="1355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</a:t>
            </a:r>
            <a:r>
              <a:rPr lang="en-US" dirty="0" err="1"/>
              <a:t>KubeCon</a:t>
            </a:r>
            <a:r>
              <a:rPr lang="en-US" dirty="0"/>
              <a:t>/Cloud </a:t>
            </a:r>
            <a:r>
              <a:rPr lang="en-US" dirty="0" err="1"/>
              <a:t>NativeCon</a:t>
            </a:r>
            <a:r>
              <a:rPr lang="en-US" dirty="0"/>
              <a:t>, so I need to show the CNCF landscape picture.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2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67088" y="171450"/>
            <a:ext cx="2409825" cy="1355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lot of technologies and projects, here I highlighted the Service Mesh technology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11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67088" y="171450"/>
            <a:ext cx="2409825" cy="1355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lot of technologies and projects, here I highlighted the Service Mesh technology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7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67088" y="171450"/>
            <a:ext cx="2409825" cy="1355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lot of technologies and projects, here I highlighted the Service Mesh technology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67088" y="171450"/>
            <a:ext cx="2409825" cy="1355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8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4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9144000" cy="4500563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4286" tIns="34286" rIns="34286" bIns="3428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42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525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" y="144018"/>
            <a:ext cx="4143431" cy="1715095"/>
          </a:xfrm>
        </p:spPr>
        <p:txBody>
          <a:bodyPr/>
          <a:lstStyle>
            <a:lvl1pPr>
              <a:lnSpc>
                <a:spcPct val="100000"/>
              </a:lnSpc>
              <a:defRPr sz="322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999" y="4533138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1487" y="4531777"/>
            <a:ext cx="1851467" cy="428625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2pPr marL="96012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2pPr>
            <a:lvl3pPr marL="192024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 marL="288036" indent="-96012"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3894" y="4697611"/>
            <a:ext cx="61428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9304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33266" y="52180"/>
            <a:ext cx="752316" cy="66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" descr="A picture containing text, screenshot,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" y="0"/>
            <a:ext cx="9138286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890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© 2023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0" r:id="rId43"/>
    <p:sldLayoutId id="2147483942" r:id="rId44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anderson@ibm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FB197F7-3DBB-F650-DB51-489D297AAC71}"/>
              </a:ext>
            </a:extLst>
          </p:cNvPr>
          <p:cNvSpPr/>
          <p:nvPr/>
        </p:nvSpPr>
        <p:spPr bwMode="auto">
          <a:xfrm>
            <a:off x="0" y="4260"/>
            <a:ext cx="9144000" cy="4510086"/>
          </a:xfrm>
          <a:prstGeom prst="rect">
            <a:avLst/>
          </a:prstGeom>
          <a:solidFill>
            <a:srgbClr val="EBD7E3"/>
          </a:solidFill>
          <a:ln w="19050">
            <a:solidFill>
              <a:srgbClr val="EBD7E3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8EDE6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5AEEA-5D4C-1E14-8D74-5ACD379B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8" y="144334"/>
            <a:ext cx="8161598" cy="1714872"/>
          </a:xfrm>
          <a:solidFill>
            <a:srgbClr val="EBD7E3"/>
          </a:solidFill>
        </p:spPr>
        <p:txBody>
          <a:bodyPr/>
          <a:lstStyle/>
          <a:p>
            <a:r>
              <a:rPr lang="en-US" sz="4400" b="0" i="0" u="none" strike="noStrike" dirty="0">
                <a:solidFill>
                  <a:srgbClr val="0066CC"/>
                </a:solidFill>
                <a:effectLst/>
              </a:rPr>
              <a:t>Introducing </a:t>
            </a:r>
            <a:r>
              <a:rPr lang="en-US" sz="4400" b="0" i="0" u="none" strike="noStrike" dirty="0">
                <a:solidFill>
                  <a:srgbClr val="0066CC"/>
                </a:solidFill>
                <a:effectLst/>
                <a:latin typeface="Space Bd BT" pitchFamily="82" charset="0"/>
              </a:rPr>
              <a:t>KUBESTELLAR</a:t>
            </a:r>
            <a:r>
              <a:rPr lang="en-US" sz="4400" b="0" i="0" u="none" strike="noStrike" dirty="0">
                <a:solidFill>
                  <a:srgbClr val="0066CC"/>
                </a:solidFill>
                <a:effectLst/>
              </a:rPr>
              <a:t>: making multi-cloud easier</a:t>
            </a:r>
            <a:endParaRPr lang="en-US" sz="3000" dirty="0">
              <a:solidFill>
                <a:srgbClr val="0066CC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6FCB0-FA03-C0D3-D7DA-E4070E10D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5546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912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82f6ebee5_0_10"/>
          <p:cNvSpPr txBox="1"/>
          <p:nvPr/>
        </p:nvSpPr>
        <p:spPr>
          <a:xfrm>
            <a:off x="287853" y="-122518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4F1971"/>
              </a:buClr>
              <a:buSzPts val="4000"/>
            </a:pPr>
            <a:r>
              <a:rPr lang="en-US" sz="3000" b="1" dirty="0">
                <a:solidFill>
                  <a:srgbClr val="0066CC"/>
                </a:solidFill>
              </a:rPr>
              <a:t>Andy Anderson</a:t>
            </a:r>
            <a:endParaRPr sz="1050" dirty="0">
              <a:solidFill>
                <a:srgbClr val="0066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406852-F16D-C4AB-58F1-98E60E9FF7D0}"/>
              </a:ext>
            </a:extLst>
          </p:cNvPr>
          <p:cNvSpPr txBox="1"/>
          <p:nvPr/>
        </p:nvSpPr>
        <p:spPr>
          <a:xfrm>
            <a:off x="657556" y="3227613"/>
            <a:ext cx="3797286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Research Engineering Manager</a:t>
            </a:r>
          </a:p>
          <a:p>
            <a:pPr algn="ctr">
              <a:lnSpc>
                <a:spcPct val="150000"/>
              </a:lnSpc>
            </a:pPr>
            <a:r>
              <a:rPr lang="en-CA" sz="1400" dirty="0"/>
              <a:t>Member: TAG Runtime - WG IoT Edge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 Research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CA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ndrew.anderson@ibm.com</a:t>
            </a:r>
            <a:endParaRPr lang="en-CA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 dirty="0">
                <a:solidFill>
                  <a:srgbClr val="158BC2"/>
                </a:solidFill>
                <a:latin typeface="Arial"/>
                <a:cs typeface="Arial"/>
                <a:sym typeface="Arial"/>
              </a:rPr>
              <a:t>@</a:t>
            </a:r>
            <a:r>
              <a:rPr lang="en-CA" sz="1400" u="sng" dirty="0" err="1">
                <a:solidFill>
                  <a:srgbClr val="158BC2"/>
                </a:solidFill>
                <a:latin typeface="Arial"/>
                <a:cs typeface="Arial"/>
                <a:sym typeface="Arial"/>
              </a:rPr>
              <a:t>clubanderson</a:t>
            </a:r>
            <a:endParaRPr lang="en-US" dirty="0"/>
          </a:p>
        </p:txBody>
      </p:sp>
      <p:pic>
        <p:nvPicPr>
          <p:cNvPr id="4" name="Picture 3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1BD18E5B-82F2-2B3F-3F31-FBF143D3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62518"/>
            <a:ext cx="4005023" cy="782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8A4BA-3259-9390-4A58-4A8D10526617}"/>
              </a:ext>
            </a:extLst>
          </p:cNvPr>
          <p:cNvSpPr txBox="1"/>
          <p:nvPr/>
        </p:nvSpPr>
        <p:spPr>
          <a:xfrm>
            <a:off x="5427134" y="2444750"/>
            <a:ext cx="2890535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 err="1">
                <a:ea typeface="Arial" charset="0"/>
                <a:cs typeface="Arial" charset="0"/>
              </a:rPr>
              <a:t>g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ithub.com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kubestellar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kubestellar</a:t>
            </a:r>
            <a:endParaRPr lang="en-US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pic>
        <p:nvPicPr>
          <p:cNvPr id="7" name="Picture 6" descr="A person smiling with his hand on his chin&#10;&#10;Description automatically generated">
            <a:extLst>
              <a:ext uri="{FF2B5EF4-FFF2-40B4-BE49-F238E27FC236}">
                <a16:creationId xmlns:a16="http://schemas.microsoft.com/office/drawing/2014/main" id="{87780CDA-8A52-1673-B9E2-87A0B7C05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557" y="1167665"/>
            <a:ext cx="2115284" cy="19866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2137472" cy="441383"/>
          </a:xfrm>
        </p:spPr>
        <p:txBody>
          <a:bodyPr anchor="t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900" dirty="0"/>
              <a:t>Commercial Break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228666" y="4800600"/>
            <a:ext cx="4114735" cy="16668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6" name="kubestellar-infomercial-new-logo">
            <a:hlinkClick r:id="" action="ppaction://media"/>
            <a:extLst>
              <a:ext uri="{FF2B5EF4-FFF2-40B4-BE49-F238E27FC236}">
                <a16:creationId xmlns:a16="http://schemas.microsoft.com/office/drawing/2014/main" id="{EF63F382-3166-32D1-9E9E-1628A9C59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66" y="125411"/>
            <a:ext cx="8701815" cy="48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146288" cy="310896"/>
          </a:xfrm>
        </p:spPr>
        <p:txBody>
          <a:bodyPr anchor="t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900" dirty="0">
                <a:solidFill>
                  <a:srgbClr val="0066CC"/>
                </a:solidFill>
                <a:latin typeface="Space Bd BT" pitchFamily="82" charset="0"/>
              </a:rPr>
              <a:t>KUBESTELLAR</a:t>
            </a:r>
            <a:r>
              <a:rPr lang="en-US" sz="1900" dirty="0"/>
              <a:t> treats multiple Kubernetes cluster as one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228666" y="4800600"/>
            <a:ext cx="4114735" cy="16668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1AF95620-DC02-B440-1A6B-04508A5BB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74" y="804460"/>
            <a:ext cx="6940559" cy="3345224"/>
          </a:xfrm>
          <a:prstGeom prst="rect">
            <a:avLst/>
          </a:prstGeom>
        </p:spPr>
      </p:pic>
      <p:pic>
        <p:nvPicPr>
          <p:cNvPr id="6" name="Picture 5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87FC2708-EBEE-3614-7D5C-30D831EFD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7AA23-EE98-53D4-DC51-05C2EFA0AF93}"/>
              </a:ext>
            </a:extLst>
          </p:cNvPr>
          <p:cNvSpPr txBox="1"/>
          <p:nvPr/>
        </p:nvSpPr>
        <p:spPr>
          <a:xfrm>
            <a:off x="1770653" y="4339040"/>
            <a:ext cx="5808000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Hybrid, Public, Private, Edge - Create One Configuration, Deploy Many</a:t>
            </a:r>
          </a:p>
        </p:txBody>
      </p:sp>
    </p:spTree>
    <p:extLst>
      <p:ext uri="{BB962C8B-B14F-4D97-AF65-F5344CB8AC3E}">
        <p14:creationId xmlns:p14="http://schemas.microsoft.com/office/powerpoint/2010/main" val="27909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146288" cy="310896"/>
          </a:xfrm>
        </p:spPr>
        <p:txBody>
          <a:bodyPr anchor="t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900" dirty="0">
                <a:solidFill>
                  <a:srgbClr val="0066CC"/>
                </a:solidFill>
                <a:latin typeface="Space Bd BT" pitchFamily="82" charset="0"/>
              </a:rPr>
              <a:t>KUBESTELLAR</a:t>
            </a:r>
            <a:r>
              <a:rPr lang="en-US" sz="1900" dirty="0"/>
              <a:t> uses standards deployment tools, not bundles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228666" y="4800600"/>
            <a:ext cx="4114735" cy="16668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6" name="Picture 5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87FC2708-EBEE-3614-7D5C-30D831EFD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84CF7-88C0-4C3B-B7D4-38A28250DA89}"/>
              </a:ext>
            </a:extLst>
          </p:cNvPr>
          <p:cNvSpPr txBox="1"/>
          <p:nvPr/>
        </p:nvSpPr>
        <p:spPr>
          <a:xfrm>
            <a:off x="1792744" y="1372704"/>
            <a:ext cx="6199788" cy="2398092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Centrally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deploy Kubernetes resources across multiple clusters </a:t>
            </a:r>
            <a:endParaRPr lang="en-US" sz="1400" dirty="0">
              <a:ea typeface="Arial" charset="0"/>
              <a:cs typeface="Arial" charset="0"/>
            </a:endParaRP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Use </a:t>
            </a:r>
            <a:r>
              <a:rPr lang="en-US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standard deployment tools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kubectl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, helm,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ArgoCD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, Flux) no bundling required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b="1" dirty="0">
                <a:ea typeface="Arial" charset="0"/>
                <a:cs typeface="Arial" charset="0"/>
              </a:rPr>
              <a:t>Discover</a:t>
            </a:r>
            <a:r>
              <a:rPr lang="en-US" sz="1400" dirty="0">
                <a:ea typeface="Arial" charset="0"/>
                <a:cs typeface="Arial" charset="0"/>
              </a:rPr>
              <a:t> objects created on edge clusters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Make </a:t>
            </a:r>
            <a:r>
              <a:rPr lang="en-US" sz="1400" b="1" dirty="0">
                <a:ea typeface="Arial" charset="0"/>
                <a:cs typeface="Arial" charset="0"/>
              </a:rPr>
              <a:t>disconnected</a:t>
            </a:r>
            <a:r>
              <a:rPr lang="en-US" sz="1400" dirty="0">
                <a:ea typeface="Arial" charset="0"/>
                <a:cs typeface="Arial" charset="0"/>
              </a:rPr>
              <a:t> cluster operation possible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Designed for </a:t>
            </a:r>
            <a:r>
              <a:rPr lang="en-US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scalability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with 1:many and many:1 scenarios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b="1" dirty="0">
                <a:ea typeface="Arial" charset="0"/>
                <a:cs typeface="Arial" charset="0"/>
              </a:rPr>
              <a:t>Modular</a:t>
            </a:r>
            <a:r>
              <a:rPr lang="en-US" sz="1400" dirty="0">
                <a:ea typeface="Arial" charset="0"/>
                <a:cs typeface="Arial" charset="0"/>
              </a:rPr>
              <a:t> design to ensure compatibility with CNCF tools</a:t>
            </a:r>
            <a:endParaRPr lang="en-US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pic>
        <p:nvPicPr>
          <p:cNvPr id="8" name="Picture 7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6F0D74A4-F4B0-DA78-2684-3AE205FC2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06" y="1439350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8598C642-458B-130E-D7F6-795F67F7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06" y="2373756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504C2738-C9B1-D230-FC9E-702AF2ED6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06" y="2732428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B58988FB-4BF6-5B2E-FFD8-D6FEDDBD7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06" y="3087451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A57E5186-94E0-23A5-4230-CA919634D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06" y="3442474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437226E2-4811-9BA2-01D4-37DCA12E3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06" y="1804952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82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146288" cy="310896"/>
          </a:xfrm>
        </p:spPr>
        <p:txBody>
          <a:bodyPr anchor="t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900" dirty="0">
                <a:solidFill>
                  <a:srgbClr val="0066CC"/>
                </a:solidFill>
                <a:latin typeface="Space Bd BT" pitchFamily="82" charset="0"/>
              </a:rPr>
              <a:t>KUBESTELLAR</a:t>
            </a:r>
            <a:r>
              <a:rPr lang="en-US" sz="1900" dirty="0"/>
              <a:t> virtual clusters (Spaces) are our secret 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228666" y="4800600"/>
            <a:ext cx="4114735" cy="16668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IBM Corporation</a:t>
            </a:r>
            <a:endParaRPr lang="en-US" dirty="0"/>
          </a:p>
        </p:txBody>
      </p:sp>
      <p:pic>
        <p:nvPicPr>
          <p:cNvPr id="6" name="Picture 5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87FC2708-EBEE-3614-7D5C-30D831EFD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35" y="4469089"/>
            <a:ext cx="629154" cy="629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6CA23-59B2-BCD6-729E-4127D4B3F872}"/>
              </a:ext>
            </a:extLst>
          </p:cNvPr>
          <p:cNvSpPr txBox="1"/>
          <p:nvPr/>
        </p:nvSpPr>
        <p:spPr>
          <a:xfrm>
            <a:off x="656895" y="939801"/>
            <a:ext cx="7830210" cy="2472472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KubeStellar uses lightweight virtual clusters (</a:t>
            </a:r>
            <a:r>
              <a:rPr lang="en-US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Spaces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) that run inside the KubeStellar hosting cluster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Standard Kubernetes clusters have </a:t>
            </a:r>
            <a:r>
              <a:rPr lang="en-US" sz="1400" b="1" dirty="0">
                <a:ea typeface="Arial" charset="0"/>
                <a:cs typeface="Arial" charset="0"/>
              </a:rPr>
              <a:t>2-300 </a:t>
            </a:r>
            <a:r>
              <a:rPr lang="en-US" sz="1400" b="1" dirty="0" err="1">
                <a:ea typeface="Arial" charset="0"/>
                <a:cs typeface="Arial" charset="0"/>
              </a:rPr>
              <a:t>api</a:t>
            </a:r>
            <a:r>
              <a:rPr lang="en-US" sz="1400" b="1" dirty="0">
                <a:ea typeface="Arial" charset="0"/>
                <a:cs typeface="Arial" charset="0"/>
              </a:rPr>
              <a:t>-resources</a:t>
            </a:r>
            <a:r>
              <a:rPr lang="en-US" sz="1400" dirty="0">
                <a:ea typeface="Arial" charset="0"/>
                <a:cs typeface="Arial" charset="0"/>
              </a:rPr>
              <a:t>, KubeStellar Spaces have only </a:t>
            </a:r>
            <a:r>
              <a:rPr lang="en-US" sz="1400" b="1" dirty="0">
                <a:ea typeface="Arial" charset="0"/>
                <a:cs typeface="Arial" charset="0"/>
              </a:rPr>
              <a:t>40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Fewer </a:t>
            </a:r>
            <a:r>
              <a:rPr lang="en-US" sz="1400" dirty="0" err="1">
                <a:ea typeface="Arial" charset="0"/>
                <a:cs typeface="Arial" charset="0"/>
              </a:rPr>
              <a:t>api</a:t>
            </a:r>
            <a:r>
              <a:rPr lang="en-US" sz="1400" dirty="0">
                <a:ea typeface="Arial" charset="0"/>
                <a:cs typeface="Arial" charset="0"/>
              </a:rPr>
              <a:t>-resources mean resources remain </a:t>
            </a:r>
            <a:r>
              <a:rPr lang="en-US" sz="1400" b="1" dirty="0">
                <a:ea typeface="Arial" charset="0"/>
                <a:cs typeface="Arial" charset="0"/>
              </a:rPr>
              <a:t>denatured</a:t>
            </a:r>
            <a:r>
              <a:rPr lang="en-US" sz="1400" dirty="0">
                <a:ea typeface="Arial" charset="0"/>
                <a:cs typeface="Arial" charset="0"/>
              </a:rPr>
              <a:t> – they do not expand into other resources like </a:t>
            </a:r>
            <a:r>
              <a:rPr lang="en-US" sz="1400" dirty="0" err="1">
                <a:ea typeface="Arial" charset="0"/>
                <a:cs typeface="Arial" charset="0"/>
              </a:rPr>
              <a:t>replicasets</a:t>
            </a:r>
            <a:r>
              <a:rPr lang="en-US" sz="1400" dirty="0">
                <a:ea typeface="Arial" charset="0"/>
                <a:cs typeface="Arial" charset="0"/>
              </a:rPr>
              <a:t>, pods, etc.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Denaturing is the key to accepting native, </a:t>
            </a:r>
            <a:r>
              <a:rPr lang="en-US" sz="1400" b="1" dirty="0">
                <a:ea typeface="Arial" charset="0"/>
                <a:cs typeface="Arial" charset="0"/>
              </a:rPr>
              <a:t>unbundled</a:t>
            </a:r>
            <a:r>
              <a:rPr lang="en-US" sz="1400" dirty="0">
                <a:ea typeface="Arial" charset="0"/>
                <a:cs typeface="Arial" charset="0"/>
              </a:rPr>
              <a:t> Kubernetes resources as input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Unbundled resources are the preferred output of most CNCF tools making KubeStellar use and integration easy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7F45F6-CB04-80B3-19A9-1AF57306A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436894"/>
              </p:ext>
            </p:extLst>
          </p:nvPr>
        </p:nvGraphicFramePr>
        <p:xfrm>
          <a:off x="1075267" y="3762463"/>
          <a:ext cx="6993466" cy="108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733">
                  <a:extLst>
                    <a:ext uri="{9D8B030D-6E8A-4147-A177-3AD203B41FA5}">
                      <a16:colId xmlns:a16="http://schemas.microsoft.com/office/drawing/2014/main" val="136492033"/>
                    </a:ext>
                  </a:extLst>
                </a:gridCol>
                <a:gridCol w="3496733">
                  <a:extLst>
                    <a:ext uri="{9D8B030D-6E8A-4147-A177-3AD203B41FA5}">
                      <a16:colId xmlns:a16="http://schemas.microsoft.com/office/drawing/2014/main" val="3084988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Kubernetes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pace Bd BT" pitchFamily="82" charset="0"/>
                        </a:rPr>
                        <a:t>KUBESTELLAR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2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kubectl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api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-resources |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wc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–l</a:t>
                      </a:r>
                    </a:p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281</a:t>
                      </a:r>
                      <a:endParaRPr lang="en-US" sz="1600" dirty="0"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kubectl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api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-resources |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wc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 –l</a:t>
                      </a:r>
                    </a:p>
                    <a:p>
                      <a:pPr algn="l">
                        <a:spcBef>
                          <a:spcPts val="110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Arial" charset="0"/>
                          <a:cs typeface="Consolas" panose="020B0609020204030204" pitchFamily="49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4158"/>
                  </a:ext>
                </a:extLst>
              </a:tr>
            </a:tbl>
          </a:graphicData>
        </a:graphic>
      </p:graphicFrame>
      <p:pic>
        <p:nvPicPr>
          <p:cNvPr id="4" name="Picture 3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196F0D7D-9F2F-3956-ADA8-60C86B8B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" y="1092220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EDCE71CB-11C3-CCDA-449C-7570BA33A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2" y="1573216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47BC6632-E31B-7CF9-579F-CD1874446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1" y="2019298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0D027009-28E0-478C-BE4C-F617B7818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0" y="2496978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1708AD16-E247-FEAD-4997-8BBCEEB05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0" y="2941562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circular object with hexagons&#10;&#10;Description automatically generated">
            <a:extLst>
              <a:ext uri="{FF2B5EF4-FFF2-40B4-BE49-F238E27FC236}">
                <a16:creationId xmlns:a16="http://schemas.microsoft.com/office/drawing/2014/main" id="{C8D997BC-AF01-B75E-2573-B1131636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58" y="3803716"/>
            <a:ext cx="259443" cy="25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51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Andy Anderson</a:t>
            </a:r>
          </a:p>
          <a:p>
            <a:r>
              <a:rPr lang="en-US" dirty="0"/>
              <a:t>IBM Research Engineering Manager</a:t>
            </a:r>
          </a:p>
          <a:p>
            <a:r>
              <a:rPr lang="en-US" dirty="0"/>
              <a:t>—</a:t>
            </a:r>
          </a:p>
          <a:p>
            <a:r>
              <a:rPr lang="en-US" dirty="0">
                <a:hlinkClick r:id="rId3"/>
              </a:rPr>
              <a:t>andrew.anderson@ibm.com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clubanderson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qr code with a pattern of blue and black squares&#10;&#10;Description automatically generated">
            <a:extLst>
              <a:ext uri="{FF2B5EF4-FFF2-40B4-BE49-F238E27FC236}">
                <a16:creationId xmlns:a16="http://schemas.microsoft.com/office/drawing/2014/main" id="{C7C9AF96-20A7-6BE4-E237-4E07366FD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978" y="939229"/>
            <a:ext cx="3244044" cy="3244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DE5801-32BC-7CCC-8B64-B7ECFB2389DE}"/>
              </a:ext>
            </a:extLst>
          </p:cNvPr>
          <p:cNvSpPr txBox="1"/>
          <p:nvPr/>
        </p:nvSpPr>
        <p:spPr>
          <a:xfrm>
            <a:off x="2401950" y="4246602"/>
            <a:ext cx="4340099" cy="55399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400" b="1" dirty="0">
                <a:solidFill>
                  <a:srgbClr val="0066CC"/>
                </a:solidFill>
                <a:latin typeface="Space Bd BT" pitchFamily="82" charset="0"/>
                <a:ea typeface="Arial" charset="0"/>
                <a:cs typeface="Arial" charset="0"/>
              </a:rPr>
              <a:t>KUBESTELLAR.IO/JOINUS</a:t>
            </a:r>
          </a:p>
        </p:txBody>
      </p:sp>
    </p:spTree>
    <p:extLst>
      <p:ext uri="{BB962C8B-B14F-4D97-AF65-F5344CB8AC3E}">
        <p14:creationId xmlns:p14="http://schemas.microsoft.com/office/powerpoint/2010/main" val="319367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413814"/>
      </p:ext>
    </p:extLst>
  </p:cSld>
  <p:clrMapOvr>
    <a:masterClrMapping/>
  </p:clrMapOvr>
</p:sld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Arial" charset="0"/>
            <a:cs typeface="Arial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Arial" id="{FEF8B486-0A69-7643-9587-155BF4105706}" vid="{7EE01304-197D-504B-86C9-7EA9E1122F73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Arial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Arial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12579</TotalTime>
  <Words>487</Words>
  <Application>Microsoft Macintosh PowerPoint</Application>
  <PresentationFormat>On-screen Show (16:9)</PresentationFormat>
  <Paragraphs>62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Consolas</vt:lpstr>
      <vt:lpstr>IBM Plex Sans</vt:lpstr>
      <vt:lpstr>IBM Plex Sans Light</vt:lpstr>
      <vt:lpstr>Space Bd BT</vt:lpstr>
      <vt:lpstr>System Font Regular</vt:lpstr>
      <vt:lpstr>IBM Brand Template 2022</vt:lpstr>
      <vt:lpstr>Introducing KUBESTELLAR: making multi-cloud easier</vt:lpstr>
      <vt:lpstr>PowerPoint Presentation</vt:lpstr>
      <vt:lpstr>Commercial Break</vt:lpstr>
      <vt:lpstr>KUBESTELLAR treats multiple Kubernetes cluster as one</vt:lpstr>
      <vt:lpstr>KUBESTELLAR uses standards deployment tools, not bundles</vt:lpstr>
      <vt:lpstr>KUBESTELLAR virtual clusters (Spaces) are our secret 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Arial variant</dc:title>
  <dc:creator>Eric Van Norman</dc:creator>
  <cp:lastModifiedBy>Andrew Anderson</cp:lastModifiedBy>
  <cp:revision>103</cp:revision>
  <cp:lastPrinted>2023-11-01T17:42:51Z</cp:lastPrinted>
  <dcterms:created xsi:type="dcterms:W3CDTF">2022-10-18T16:03:11Z</dcterms:created>
  <dcterms:modified xsi:type="dcterms:W3CDTF">2023-11-06T13:20:04Z</dcterms:modified>
</cp:coreProperties>
</file>